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468" r:id="rId2"/>
    <p:sldId id="501" r:id="rId3"/>
    <p:sldId id="524" r:id="rId4"/>
    <p:sldId id="520" r:id="rId5"/>
    <p:sldId id="521" r:id="rId6"/>
    <p:sldId id="522" r:id="rId7"/>
    <p:sldId id="525" r:id="rId8"/>
    <p:sldId id="531" r:id="rId9"/>
    <p:sldId id="529" r:id="rId10"/>
    <p:sldId id="264" r:id="rId1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4D"/>
    <a:srgbClr val="38AA00"/>
    <a:srgbClr val="FFF5EA"/>
    <a:srgbClr val="CCECFF"/>
    <a:srgbClr val="99FF99"/>
    <a:srgbClr val="D6FFC1"/>
    <a:srgbClr val="766363"/>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A3BBA1-F94A-3006-41A9-E24C6D30BEC4}" v="22" dt="2024-10-09T18:28:59.41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18/02/2025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18/02/2025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68714" y="21992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1F9DA5-98F0-48F8-81F1-A653365D50E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95FD1C5-070E-426B-A8B8-28ABCD69E913}"/>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4" name="Marcador de pie de página 3">
            <a:extLst>
              <a:ext uri="{FF2B5EF4-FFF2-40B4-BE49-F238E27FC236}">
                <a16:creationId xmlns:a16="http://schemas.microsoft.com/office/drawing/2014/main" id="{29A25661-B452-4D19-BBB7-94211D45706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CBDDFB6-C0A2-47D3-97EA-A8DC90581AC9}"/>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8783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a:t>
            </a:fld>
            <a:endParaRPr lang="es-CO"/>
          </a:p>
        </p:txBody>
      </p:sp>
      <p:sp>
        <p:nvSpPr>
          <p:cNvPr id="7" name="CuadroTexto 6">
            <a:extLst>
              <a:ext uri="{FF2B5EF4-FFF2-40B4-BE49-F238E27FC236}">
                <a16:creationId xmlns:a16="http://schemas.microsoft.com/office/drawing/2014/main" id="{03A9606A-9706-405A-8117-1748E27D08AB}"/>
              </a:ext>
            </a:extLst>
          </p:cNvPr>
          <p:cNvSpPr txBox="1"/>
          <p:nvPr userDrawn="1"/>
        </p:nvSpPr>
        <p:spPr>
          <a:xfrm>
            <a:off x="9689432" y="6176963"/>
            <a:ext cx="1212063" cy="369332"/>
          </a:xfrm>
          <a:prstGeom prst="rect">
            <a:avLst/>
          </a:prstGeom>
          <a:noFill/>
        </p:spPr>
        <p:txBody>
          <a:bodyPr wrap="none" rtlCol="0">
            <a:spAutoFit/>
          </a:bodyPr>
          <a:lstStyle/>
          <a:p>
            <a:r>
              <a:rPr lang="es-ES"/>
              <a:t>Pablo Ortiz</a:t>
            </a:r>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18/02/2025</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18/02/2025</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5" r:id="rId13"/>
    <p:sldLayoutId id="2147483673" r:id="rId14"/>
    <p:sldLayoutId id="214748367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760406-07C9-D17C-8F27-785E6665D591}"/>
              </a:ext>
            </a:extLst>
          </p:cNvPr>
          <p:cNvPicPr>
            <a:picLocks noChangeAspect="1"/>
          </p:cNvPicPr>
          <p:nvPr/>
        </p:nvPicPr>
        <p:blipFill>
          <a:blip r:embed="rId3"/>
          <a:stretch>
            <a:fillRect/>
          </a:stretch>
        </p:blipFill>
        <p:spPr>
          <a:xfrm>
            <a:off x="10114843" y="1150730"/>
            <a:ext cx="1205091" cy="1127540"/>
          </a:xfrm>
          <a:prstGeom prst="rect">
            <a:avLst/>
          </a:prstGeom>
        </p:spPr>
      </p:pic>
      <p:sp>
        <p:nvSpPr>
          <p:cNvPr id="7" name="CuadroTexto 6"/>
          <p:cNvSpPr txBox="1"/>
          <p:nvPr/>
        </p:nvSpPr>
        <p:spPr>
          <a:xfrm>
            <a:off x="2161007" y="1433571"/>
            <a:ext cx="8067491" cy="2554545"/>
          </a:xfrm>
          <a:prstGeom prst="rect">
            <a:avLst/>
          </a:prstGeom>
          <a:noFill/>
        </p:spPr>
        <p:txBody>
          <a:bodyPr wrap="square" lIns="91440" tIns="45720" rIns="91440" bIns="45720" rtlCol="0" anchor="t">
            <a:spAutoFit/>
          </a:bodyPr>
          <a:lstStyle/>
          <a:p>
            <a:pPr algn="ctr"/>
            <a:r>
              <a:rPr lang="es-ES" sz="3200" b="1">
                <a:solidFill>
                  <a:srgbClr val="000000"/>
                </a:solidFill>
                <a:latin typeface="Times New Roman"/>
                <a:cs typeface="Times New Roman"/>
              </a:rPr>
              <a:t>Implementación de un Sistema de Información que mejore la productividad en la Recolección y Gestión de Datos para la Asociación de Recicladores de Oficio Goleros (AROG)</a:t>
            </a:r>
            <a:endParaRPr lang="en-US" sz="3200">
              <a:latin typeface="Times New Roman"/>
              <a:cs typeface="Times New Roman"/>
            </a:endParaRPr>
          </a:p>
        </p:txBody>
      </p:sp>
      <p:cxnSp>
        <p:nvCxnSpPr>
          <p:cNvPr id="3" name="Conector recto 2">
            <a:extLst>
              <a:ext uri="{FF2B5EF4-FFF2-40B4-BE49-F238E27FC236}">
                <a16:creationId xmlns:a16="http://schemas.microsoft.com/office/drawing/2014/main" id="{3D3ADE08-5165-82D9-C678-483545BD7281}"/>
              </a:ext>
            </a:extLst>
          </p:cNvPr>
          <p:cNvCxnSpPr>
            <a:cxnSpLocks/>
          </p:cNvCxnSpPr>
          <p:nvPr/>
        </p:nvCxnSpPr>
        <p:spPr>
          <a:xfrm>
            <a:off x="5153986" y="5430139"/>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8B900B38-A1C9-5F82-108A-56628AEB235C}"/>
              </a:ext>
            </a:extLst>
          </p:cNvPr>
          <p:cNvSpPr txBox="1"/>
          <p:nvPr/>
        </p:nvSpPr>
        <p:spPr>
          <a:xfrm>
            <a:off x="6099842" y="4213245"/>
            <a:ext cx="3504411" cy="1815882"/>
          </a:xfrm>
          <a:prstGeom prst="rect">
            <a:avLst/>
          </a:prstGeom>
          <a:noFill/>
        </p:spPr>
        <p:txBody>
          <a:bodyPr wrap="square" lIns="91440" tIns="45720" rIns="91440" bIns="45720" rtlCol="0" anchor="t">
            <a:spAutoFit/>
          </a:bodyPr>
          <a:lstStyle/>
          <a:p>
            <a:pPr marL="285750" indent="-285750">
              <a:buFont typeface="Arial,Sans-Serif"/>
              <a:buChar char="•"/>
            </a:pPr>
            <a:r>
              <a:rPr lang="es-ES" sz="1600" dirty="0">
                <a:latin typeface="Arial"/>
                <a:cs typeface="Arial"/>
              </a:rPr>
              <a:t> Royer Daniel Solarte Sánchez</a:t>
            </a:r>
            <a:endParaRPr lang="es-ES"/>
          </a:p>
          <a:p>
            <a:pPr marL="285750" indent="-285750">
              <a:buFont typeface="Arial,Sans-Serif"/>
              <a:buChar char="•"/>
            </a:pPr>
            <a:r>
              <a:rPr lang="es-ES" sz="1600" dirty="0">
                <a:latin typeface="Arial"/>
                <a:cs typeface="Arial"/>
              </a:rPr>
              <a:t> Ricardo Andrés Erazo Muñoz</a:t>
            </a:r>
          </a:p>
          <a:p>
            <a:pPr marL="285750" indent="-285750">
              <a:buFont typeface="Arial,Sans-Serif"/>
              <a:buChar char="•"/>
            </a:pPr>
            <a:r>
              <a:rPr lang="es-ES" sz="1600" dirty="0">
                <a:latin typeface="Arial"/>
                <a:cs typeface="Arial"/>
              </a:rPr>
              <a:t> Joshua Orozco Tobar</a:t>
            </a:r>
          </a:p>
          <a:p>
            <a:pPr marL="285750" indent="-285750">
              <a:buFont typeface="Arial,Sans-Serif"/>
              <a:buChar char="•"/>
            </a:pPr>
            <a:endParaRPr lang="es-ES" sz="1600">
              <a:latin typeface="Arial"/>
              <a:cs typeface="Arial"/>
            </a:endParaRPr>
          </a:p>
          <a:p>
            <a:pPr marL="285750" indent="-285750">
              <a:buFont typeface="Arial"/>
              <a:buChar char="•"/>
            </a:pPr>
            <a:endParaRPr lang="es-ES" sz="1600">
              <a:latin typeface="Work Sans Light" pitchFamily="2" charset="77"/>
            </a:endParaRPr>
          </a:p>
          <a:p>
            <a:pPr algn="ctr"/>
            <a:endParaRPr lang="es-ES" sz="1600">
              <a:latin typeface="Work Sans Light" pitchFamily="2" charset="77"/>
            </a:endParaRPr>
          </a:p>
          <a:p>
            <a:pPr algn="ctr"/>
            <a:endParaRPr lang="es-CO" sz="1600">
              <a:latin typeface="Work Sans Light" pitchFamily="2" charset="77"/>
            </a:endParaRPr>
          </a:p>
        </p:txBody>
      </p:sp>
      <p:sp>
        <p:nvSpPr>
          <p:cNvPr id="2" name="TextBox 1">
            <a:extLst>
              <a:ext uri="{FF2B5EF4-FFF2-40B4-BE49-F238E27FC236}">
                <a16:creationId xmlns:a16="http://schemas.microsoft.com/office/drawing/2014/main" id="{6B0D23A4-C663-5958-4CED-6B5D3D0CFE78}"/>
              </a:ext>
            </a:extLst>
          </p:cNvPr>
          <p:cNvSpPr txBox="1"/>
          <p:nvPr/>
        </p:nvSpPr>
        <p:spPr>
          <a:xfrm>
            <a:off x="2525888" y="4120444"/>
            <a:ext cx="4811888"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s-ES" sz="1600" dirty="0">
                <a:latin typeface="Segoe UI"/>
                <a:cs typeface="Segoe UI"/>
              </a:rPr>
              <a:t>Diana Katherine Vásquez</a:t>
            </a:r>
            <a:endParaRPr lang="en-US" dirty="0" err="1"/>
          </a:p>
          <a:p>
            <a:pPr marL="285750" indent="-285750" algn="just">
              <a:buFont typeface="Arial"/>
              <a:buChar char="•"/>
            </a:pPr>
            <a:r>
              <a:rPr lang="es-ES" sz="1600" dirty="0" err="1">
                <a:latin typeface="Segoe UI"/>
                <a:cs typeface="Segoe UI"/>
              </a:rPr>
              <a:t>Luigy</a:t>
            </a:r>
            <a:r>
              <a:rPr lang="es-ES" sz="1600" dirty="0">
                <a:latin typeface="Segoe UI"/>
                <a:cs typeface="Segoe UI"/>
              </a:rPr>
              <a:t> Estaban Daza Muñoz</a:t>
            </a:r>
          </a:p>
          <a:p>
            <a:pPr marL="285750" indent="-285750" algn="just">
              <a:buFont typeface="Arial"/>
              <a:buChar char="•"/>
            </a:pPr>
            <a:r>
              <a:rPr lang="es-ES" sz="1600" dirty="0">
                <a:latin typeface="Segoe UI"/>
                <a:cs typeface="Segoe UI"/>
              </a:rPr>
              <a:t>Ana María Sarria Arce</a:t>
            </a:r>
          </a:p>
          <a:p>
            <a:pPr marL="285750" indent="-285750" algn="just">
              <a:buFont typeface="Arial"/>
              <a:buChar char="•"/>
            </a:pPr>
            <a:r>
              <a:rPr lang="es-ES" sz="1600" dirty="0">
                <a:latin typeface="Segoe UI"/>
                <a:cs typeface="Segoe UI"/>
              </a:rPr>
              <a:t>María Fernanda Anaya </a:t>
            </a:r>
          </a:p>
          <a:p>
            <a:pPr algn="just"/>
            <a:endParaRPr lang="en-US">
              <a:cs typeface="Calibri"/>
            </a:endParaRP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576469" y="454411"/>
            <a:ext cx="10933044"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400" b="1">
                <a:solidFill>
                  <a:schemeClr val="tx1">
                    <a:lumMod val="75000"/>
                    <a:lumOff val="25000"/>
                  </a:schemeClr>
                </a:solidFill>
              </a:rPr>
              <a:t>Planteamiento del Problema</a:t>
            </a:r>
          </a:p>
          <a:p>
            <a:endParaRPr lang="es-CO">
              <a:solidFill>
                <a:schemeClr val="tx1">
                  <a:lumMod val="95000"/>
                  <a:lumOff val="5000"/>
                </a:schemeClr>
              </a:solidFill>
              <a:latin typeface="Work Sans Medium" pitchFamily="2" charset="77"/>
            </a:endParaRPr>
          </a:p>
        </p:txBody>
      </p:sp>
      <p:cxnSp>
        <p:nvCxnSpPr>
          <p:cNvPr id="4" name="Conector recto 3">
            <a:extLst>
              <a:ext uri="{FF2B5EF4-FFF2-40B4-BE49-F238E27FC236}">
                <a16:creationId xmlns:a16="http://schemas.microsoft.com/office/drawing/2014/main" id="{08B074BB-6665-C5D3-524A-1B5CF84C41F5}"/>
              </a:ext>
            </a:extLst>
          </p:cNvPr>
          <p:cNvCxnSpPr>
            <a:cxnSpLocks/>
          </p:cNvCxnSpPr>
          <p:nvPr/>
        </p:nvCxnSpPr>
        <p:spPr>
          <a:xfrm>
            <a:off x="556590" y="1131009"/>
            <a:ext cx="10588488" cy="0"/>
          </a:xfrm>
          <a:prstGeom prst="line">
            <a:avLst/>
          </a:prstGeom>
          <a:ln w="28575">
            <a:solidFill>
              <a:srgbClr val="38AA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8F1F14-F3FF-C03D-D243-CAE18B5E84AB}"/>
              </a:ext>
            </a:extLst>
          </p:cNvPr>
          <p:cNvPicPr>
            <a:picLocks noChangeAspect="1"/>
          </p:cNvPicPr>
          <p:nvPr/>
        </p:nvPicPr>
        <p:blipFill rotWithShape="1">
          <a:blip r:embed="rId3"/>
          <a:srcRect l="3411" t="4115" r="3745" b="3704"/>
          <a:stretch/>
        </p:blipFill>
        <p:spPr>
          <a:xfrm>
            <a:off x="524850" y="3300935"/>
            <a:ext cx="2778179" cy="2583358"/>
          </a:xfrm>
          <a:prstGeom prst="rect">
            <a:avLst/>
          </a:prstGeom>
        </p:spPr>
      </p:pic>
      <p:pic>
        <p:nvPicPr>
          <p:cNvPr id="7" name="Picture 6">
            <a:extLst>
              <a:ext uri="{FF2B5EF4-FFF2-40B4-BE49-F238E27FC236}">
                <a16:creationId xmlns:a16="http://schemas.microsoft.com/office/drawing/2014/main" id="{E6C332EF-5B4E-89E1-2428-7D26892B24EA}"/>
              </a:ext>
            </a:extLst>
          </p:cNvPr>
          <p:cNvPicPr>
            <a:picLocks noChangeAspect="1"/>
          </p:cNvPicPr>
          <p:nvPr/>
        </p:nvPicPr>
        <p:blipFill>
          <a:blip r:embed="rId4"/>
          <a:stretch>
            <a:fillRect/>
          </a:stretch>
        </p:blipFill>
        <p:spPr>
          <a:xfrm>
            <a:off x="3700431" y="3593648"/>
            <a:ext cx="4212771" cy="2673350"/>
          </a:xfrm>
          <a:prstGeom prst="rect">
            <a:avLst/>
          </a:prstGeom>
        </p:spPr>
      </p:pic>
      <p:pic>
        <p:nvPicPr>
          <p:cNvPr id="8" name="Picture 7">
            <a:extLst>
              <a:ext uri="{FF2B5EF4-FFF2-40B4-BE49-F238E27FC236}">
                <a16:creationId xmlns:a16="http://schemas.microsoft.com/office/drawing/2014/main" id="{FAC8BD2D-0CA3-9931-E971-72B8B84078C1}"/>
              </a:ext>
            </a:extLst>
          </p:cNvPr>
          <p:cNvPicPr>
            <a:picLocks noChangeAspect="1"/>
          </p:cNvPicPr>
          <p:nvPr/>
        </p:nvPicPr>
        <p:blipFill rotWithShape="1">
          <a:blip r:embed="rId5"/>
          <a:srcRect l="2055" r="503" b="508"/>
          <a:stretch/>
        </p:blipFill>
        <p:spPr>
          <a:xfrm>
            <a:off x="8021492" y="3157914"/>
            <a:ext cx="3709293" cy="2561347"/>
          </a:xfrm>
          <a:prstGeom prst="rect">
            <a:avLst/>
          </a:prstGeom>
        </p:spPr>
      </p:pic>
      <p:sp>
        <p:nvSpPr>
          <p:cNvPr id="3" name="TextBox 2">
            <a:extLst>
              <a:ext uri="{FF2B5EF4-FFF2-40B4-BE49-F238E27FC236}">
                <a16:creationId xmlns:a16="http://schemas.microsoft.com/office/drawing/2014/main" id="{7233F27A-472A-FCEA-7DF4-E9471DC5B51E}"/>
              </a:ext>
            </a:extLst>
          </p:cNvPr>
          <p:cNvSpPr txBox="1"/>
          <p:nvPr/>
        </p:nvSpPr>
        <p:spPr>
          <a:xfrm>
            <a:off x="562048" y="1426021"/>
            <a:ext cx="1021218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419" sz="2400">
                <a:latin typeface="Times New Roman"/>
                <a:cs typeface="Calibri"/>
              </a:rPr>
              <a:t>Facilitar el registro de datos que hasta la fecha se hace manual, mejorar la productividad durante el proceso de recolección y gestión de datos como; registro de información de usuarios y pesos, en las rutas de recolección selectiva de residuos sólidos orgánicos que opera AROG en el municipio de Popayán. </a:t>
            </a:r>
            <a:endParaRPr lang="en-US"/>
          </a:p>
        </p:txBody>
      </p:sp>
    </p:spTree>
    <p:extLst>
      <p:ext uri="{BB962C8B-B14F-4D97-AF65-F5344CB8AC3E}">
        <p14:creationId xmlns:p14="http://schemas.microsoft.com/office/powerpoint/2010/main" val="1500403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576469" y="454411"/>
            <a:ext cx="10933044"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400" b="1">
                <a:solidFill>
                  <a:schemeClr val="tx1">
                    <a:lumMod val="75000"/>
                    <a:lumOff val="25000"/>
                  </a:schemeClr>
                </a:solidFill>
              </a:rPr>
              <a:t>Justificación</a:t>
            </a:r>
          </a:p>
        </p:txBody>
      </p:sp>
      <p:sp>
        <p:nvSpPr>
          <p:cNvPr id="5" name="CuadroTexto 4">
            <a:extLst>
              <a:ext uri="{FF2B5EF4-FFF2-40B4-BE49-F238E27FC236}">
                <a16:creationId xmlns:a16="http://schemas.microsoft.com/office/drawing/2014/main" id="{592D1E89-FA48-4BCE-B9DB-7A338362EFE8}"/>
              </a:ext>
            </a:extLst>
          </p:cNvPr>
          <p:cNvSpPr txBox="1"/>
          <p:nvPr/>
        </p:nvSpPr>
        <p:spPr>
          <a:xfrm>
            <a:off x="576469" y="1244212"/>
            <a:ext cx="5416789" cy="400110"/>
          </a:xfrm>
          <a:prstGeom prst="rect">
            <a:avLst/>
          </a:prstGeom>
          <a:noFill/>
        </p:spPr>
        <p:txBody>
          <a:bodyPr wrap="square" lIns="91440" tIns="45720" rIns="91440" bIns="45720" rtlCol="0" anchor="t">
            <a:spAutoFit/>
          </a:bodyPr>
          <a:lstStyle/>
          <a:p>
            <a:pPr algn="just"/>
            <a:endParaRPr lang="es-ES" sz="2000" b="0" i="0">
              <a:effectLst/>
              <a:latin typeface="-apple-system"/>
            </a:endParaRPr>
          </a:p>
        </p:txBody>
      </p:sp>
      <p:cxnSp>
        <p:nvCxnSpPr>
          <p:cNvPr id="4" name="Conector recto 3">
            <a:extLst>
              <a:ext uri="{FF2B5EF4-FFF2-40B4-BE49-F238E27FC236}">
                <a16:creationId xmlns:a16="http://schemas.microsoft.com/office/drawing/2014/main" id="{08B074BB-6665-C5D3-524A-1B5CF84C41F5}"/>
              </a:ext>
            </a:extLst>
          </p:cNvPr>
          <p:cNvCxnSpPr>
            <a:cxnSpLocks/>
          </p:cNvCxnSpPr>
          <p:nvPr/>
        </p:nvCxnSpPr>
        <p:spPr>
          <a:xfrm>
            <a:off x="556590" y="1131009"/>
            <a:ext cx="10588488" cy="0"/>
          </a:xfrm>
          <a:prstGeom prst="line">
            <a:avLst/>
          </a:prstGeom>
          <a:ln w="28575">
            <a:solidFill>
              <a:srgbClr val="38AA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93AC44F-AC67-749A-0444-26902178247C}"/>
              </a:ext>
            </a:extLst>
          </p:cNvPr>
          <p:cNvSpPr txBox="1"/>
          <p:nvPr/>
        </p:nvSpPr>
        <p:spPr>
          <a:xfrm>
            <a:off x="677332" y="1453444"/>
            <a:ext cx="10837333"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419" sz="2400" noProof="1">
                <a:solidFill>
                  <a:srgbClr val="000000"/>
                </a:solidFill>
                <a:latin typeface="Times New Roman"/>
                <a:ea typeface="+mn-lt"/>
                <a:cs typeface="Times New Roman"/>
              </a:rPr>
              <a:t>Desarrollar e implementar un aplicativo en conjunto, que permita mejorar las condiciones de registro de información de usuarios y pesos, en las rutas de recolección selectiva </a:t>
            </a:r>
            <a:r>
              <a:rPr lang="es-419" sz="2800" noProof="1">
                <a:solidFill>
                  <a:srgbClr val="000000"/>
                </a:solidFill>
                <a:latin typeface="Times New Roman"/>
                <a:ea typeface="+mn-lt"/>
                <a:cs typeface="Times New Roman"/>
              </a:rPr>
              <a:t>de</a:t>
            </a:r>
            <a:r>
              <a:rPr lang="es-419" sz="2400" noProof="1">
                <a:solidFill>
                  <a:srgbClr val="000000"/>
                </a:solidFill>
                <a:latin typeface="Times New Roman"/>
                <a:ea typeface="+mn-lt"/>
                <a:cs typeface="Times New Roman"/>
              </a:rPr>
              <a:t> residuos sólidos organicos que opera AROG en el municipio de Popayán,</a:t>
            </a:r>
            <a:endParaRPr lang="en-US" sz="2400">
              <a:cs typeface="Calibri" panose="020F0502020204030204"/>
            </a:endParaRPr>
          </a:p>
        </p:txBody>
      </p:sp>
      <p:pic>
        <p:nvPicPr>
          <p:cNvPr id="6" name="Picture 5">
            <a:extLst>
              <a:ext uri="{FF2B5EF4-FFF2-40B4-BE49-F238E27FC236}">
                <a16:creationId xmlns:a16="http://schemas.microsoft.com/office/drawing/2014/main" id="{7E3645DE-17F1-1372-5F83-21908C1754CF}"/>
              </a:ext>
            </a:extLst>
          </p:cNvPr>
          <p:cNvPicPr>
            <a:picLocks noChangeAspect="1"/>
          </p:cNvPicPr>
          <p:nvPr/>
        </p:nvPicPr>
        <p:blipFill rotWithShape="1">
          <a:blip r:embed="rId2"/>
          <a:srcRect l="2898" t="2857" r="3478" b="9143"/>
          <a:stretch/>
        </p:blipFill>
        <p:spPr>
          <a:xfrm>
            <a:off x="279402" y="3228826"/>
            <a:ext cx="3914969" cy="2391082"/>
          </a:xfrm>
          <a:prstGeom prst="rect">
            <a:avLst/>
          </a:prstGeom>
        </p:spPr>
      </p:pic>
      <p:pic>
        <p:nvPicPr>
          <p:cNvPr id="8" name="Picture 7">
            <a:extLst>
              <a:ext uri="{FF2B5EF4-FFF2-40B4-BE49-F238E27FC236}">
                <a16:creationId xmlns:a16="http://schemas.microsoft.com/office/drawing/2014/main" id="{8DBA3076-C26B-338A-EF39-736D933038E9}"/>
              </a:ext>
            </a:extLst>
          </p:cNvPr>
          <p:cNvPicPr>
            <a:picLocks noChangeAspect="1"/>
          </p:cNvPicPr>
          <p:nvPr/>
        </p:nvPicPr>
        <p:blipFill>
          <a:blip r:embed="rId3"/>
          <a:stretch>
            <a:fillRect/>
          </a:stretch>
        </p:blipFill>
        <p:spPr>
          <a:xfrm>
            <a:off x="4456289" y="3229785"/>
            <a:ext cx="3378200" cy="2825540"/>
          </a:xfrm>
          <a:prstGeom prst="rect">
            <a:avLst/>
          </a:prstGeom>
        </p:spPr>
      </p:pic>
      <p:pic>
        <p:nvPicPr>
          <p:cNvPr id="9" name="Picture 8">
            <a:extLst>
              <a:ext uri="{FF2B5EF4-FFF2-40B4-BE49-F238E27FC236}">
                <a16:creationId xmlns:a16="http://schemas.microsoft.com/office/drawing/2014/main" id="{B09BE628-2E4F-A32D-6D5F-6DE330521C51}"/>
              </a:ext>
            </a:extLst>
          </p:cNvPr>
          <p:cNvPicPr>
            <a:picLocks noChangeAspect="1"/>
          </p:cNvPicPr>
          <p:nvPr/>
        </p:nvPicPr>
        <p:blipFill>
          <a:blip r:embed="rId4"/>
          <a:stretch>
            <a:fillRect/>
          </a:stretch>
        </p:blipFill>
        <p:spPr>
          <a:xfrm>
            <a:off x="8082844" y="3230059"/>
            <a:ext cx="3561645" cy="2824993"/>
          </a:xfrm>
          <a:prstGeom prst="rect">
            <a:avLst/>
          </a:prstGeom>
        </p:spPr>
      </p:pic>
    </p:spTree>
    <p:extLst>
      <p:ext uri="{BB962C8B-B14F-4D97-AF65-F5344CB8AC3E}">
        <p14:creationId xmlns:p14="http://schemas.microsoft.com/office/powerpoint/2010/main" val="1691638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576469" y="454411"/>
            <a:ext cx="10933044"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400" b="1">
                <a:solidFill>
                  <a:schemeClr val="tx1">
                    <a:lumMod val="75000"/>
                    <a:lumOff val="25000"/>
                  </a:schemeClr>
                </a:solidFill>
              </a:rPr>
              <a:t>Pregunta de Investigación</a:t>
            </a:r>
          </a:p>
        </p:txBody>
      </p:sp>
      <p:cxnSp>
        <p:nvCxnSpPr>
          <p:cNvPr id="4" name="Conector recto 3">
            <a:extLst>
              <a:ext uri="{FF2B5EF4-FFF2-40B4-BE49-F238E27FC236}">
                <a16:creationId xmlns:a16="http://schemas.microsoft.com/office/drawing/2014/main" id="{08B074BB-6665-C5D3-524A-1B5CF84C41F5}"/>
              </a:ext>
            </a:extLst>
          </p:cNvPr>
          <p:cNvCxnSpPr>
            <a:cxnSpLocks/>
          </p:cNvCxnSpPr>
          <p:nvPr/>
        </p:nvCxnSpPr>
        <p:spPr>
          <a:xfrm>
            <a:off x="556590" y="1131009"/>
            <a:ext cx="10588488" cy="0"/>
          </a:xfrm>
          <a:prstGeom prst="line">
            <a:avLst/>
          </a:prstGeom>
          <a:ln w="28575">
            <a:solidFill>
              <a:srgbClr val="38AA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1C0100-1B0D-5462-94EA-12EFF823AB7F}"/>
              </a:ext>
            </a:extLst>
          </p:cNvPr>
          <p:cNvSpPr txBox="1"/>
          <p:nvPr/>
        </p:nvSpPr>
        <p:spPr>
          <a:xfrm>
            <a:off x="5244620" y="2412957"/>
            <a:ext cx="653048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419" sz="2800">
                <a:solidFill>
                  <a:srgbClr val="374151"/>
                </a:solidFill>
              </a:rPr>
              <a:t>¿Cómo puede el desarrollo e implementación de un software simplificar la gestión de datos, para mejorar la eficiencia operativa de la Asociación AROG en el municipio de Popayán? </a:t>
            </a:r>
            <a:endParaRPr lang="es-419" sz="2800">
              <a:solidFill>
                <a:srgbClr val="374151"/>
              </a:solidFill>
              <a:cs typeface="Calibri"/>
            </a:endParaRPr>
          </a:p>
        </p:txBody>
      </p:sp>
      <p:pic>
        <p:nvPicPr>
          <p:cNvPr id="5" name="Picture 4">
            <a:extLst>
              <a:ext uri="{FF2B5EF4-FFF2-40B4-BE49-F238E27FC236}">
                <a16:creationId xmlns:a16="http://schemas.microsoft.com/office/drawing/2014/main" id="{C3F69C0C-16C1-FE13-3EBD-D65ED0E5A15A}"/>
              </a:ext>
            </a:extLst>
          </p:cNvPr>
          <p:cNvPicPr>
            <a:picLocks noChangeAspect="1"/>
          </p:cNvPicPr>
          <p:nvPr/>
        </p:nvPicPr>
        <p:blipFill>
          <a:blip r:embed="rId2"/>
          <a:stretch>
            <a:fillRect/>
          </a:stretch>
        </p:blipFill>
        <p:spPr>
          <a:xfrm>
            <a:off x="575734" y="1713174"/>
            <a:ext cx="4436533" cy="3911431"/>
          </a:xfrm>
          <a:prstGeom prst="rect">
            <a:avLst/>
          </a:prstGeom>
        </p:spPr>
      </p:pic>
    </p:spTree>
    <p:extLst>
      <p:ext uri="{BB962C8B-B14F-4D97-AF65-F5344CB8AC3E}">
        <p14:creationId xmlns:p14="http://schemas.microsoft.com/office/powerpoint/2010/main" val="2212739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576469" y="454411"/>
            <a:ext cx="10933044"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400" b="1">
                <a:solidFill>
                  <a:schemeClr val="tx1">
                    <a:lumMod val="75000"/>
                    <a:lumOff val="25000"/>
                  </a:schemeClr>
                </a:solidFill>
              </a:rPr>
              <a:t>Objetivos</a:t>
            </a:r>
          </a:p>
        </p:txBody>
      </p:sp>
      <p:sp>
        <p:nvSpPr>
          <p:cNvPr id="5" name="CuadroTexto 4">
            <a:extLst>
              <a:ext uri="{FF2B5EF4-FFF2-40B4-BE49-F238E27FC236}">
                <a16:creationId xmlns:a16="http://schemas.microsoft.com/office/drawing/2014/main" id="{592D1E89-FA48-4BCE-B9DB-7A338362EFE8}"/>
              </a:ext>
            </a:extLst>
          </p:cNvPr>
          <p:cNvSpPr txBox="1"/>
          <p:nvPr/>
        </p:nvSpPr>
        <p:spPr>
          <a:xfrm>
            <a:off x="576469" y="1396617"/>
            <a:ext cx="5519531" cy="400110"/>
          </a:xfrm>
          <a:prstGeom prst="rect">
            <a:avLst/>
          </a:prstGeom>
          <a:noFill/>
        </p:spPr>
        <p:txBody>
          <a:bodyPr wrap="square" lIns="91440" tIns="45720" rIns="91440" bIns="45720" rtlCol="0" anchor="t">
            <a:spAutoFit/>
          </a:bodyPr>
          <a:lstStyle/>
          <a:p>
            <a:pPr algn="just"/>
            <a:endParaRPr lang="es-ES" sz="2000" i="0" err="1">
              <a:solidFill>
                <a:srgbClr val="000000"/>
              </a:solidFill>
              <a:effectLst/>
              <a:cs typeface="Calibri"/>
            </a:endParaRPr>
          </a:p>
        </p:txBody>
      </p:sp>
      <p:cxnSp>
        <p:nvCxnSpPr>
          <p:cNvPr id="4" name="Conector recto 3">
            <a:extLst>
              <a:ext uri="{FF2B5EF4-FFF2-40B4-BE49-F238E27FC236}">
                <a16:creationId xmlns:a16="http://schemas.microsoft.com/office/drawing/2014/main" id="{08B074BB-6665-C5D3-524A-1B5CF84C41F5}"/>
              </a:ext>
            </a:extLst>
          </p:cNvPr>
          <p:cNvCxnSpPr>
            <a:cxnSpLocks/>
          </p:cNvCxnSpPr>
          <p:nvPr/>
        </p:nvCxnSpPr>
        <p:spPr>
          <a:xfrm>
            <a:off x="556590" y="1131009"/>
            <a:ext cx="10588488" cy="0"/>
          </a:xfrm>
          <a:prstGeom prst="line">
            <a:avLst/>
          </a:prstGeom>
          <a:ln w="28575">
            <a:solidFill>
              <a:srgbClr val="38AA00"/>
            </a:solidFill>
          </a:ln>
        </p:spPr>
        <p:style>
          <a:lnRef idx="1">
            <a:schemeClr val="accent1"/>
          </a:lnRef>
          <a:fillRef idx="0">
            <a:schemeClr val="accent1"/>
          </a:fillRef>
          <a:effectRef idx="0">
            <a:schemeClr val="accent1"/>
          </a:effectRef>
          <a:fontRef idx="minor">
            <a:schemeClr val="tx1"/>
          </a:fontRef>
        </p:style>
      </p:cxnSp>
      <p:pic>
        <p:nvPicPr>
          <p:cNvPr id="3" name="Imagen 2" descr="Interfaz de usuario gráfica, Aplicación&#10;&#10;Descripción generada automáticamente">
            <a:extLst>
              <a:ext uri="{FF2B5EF4-FFF2-40B4-BE49-F238E27FC236}">
                <a16:creationId xmlns:a16="http://schemas.microsoft.com/office/drawing/2014/main" id="{43B53630-3CC3-F595-DC0F-1ABC7F6350CA}"/>
              </a:ext>
            </a:extLst>
          </p:cNvPr>
          <p:cNvPicPr>
            <a:picLocks noChangeAspect="1"/>
          </p:cNvPicPr>
          <p:nvPr/>
        </p:nvPicPr>
        <p:blipFill rotWithShape="1">
          <a:blip r:embed="rId2"/>
          <a:srcRect l="53535" t="15341" r="10101" b="8807"/>
          <a:stretch/>
        </p:blipFill>
        <p:spPr>
          <a:xfrm>
            <a:off x="9153648" y="2309233"/>
            <a:ext cx="2541463" cy="3768022"/>
          </a:xfrm>
          <a:prstGeom prst="rect">
            <a:avLst/>
          </a:prstGeom>
        </p:spPr>
      </p:pic>
      <p:sp>
        <p:nvSpPr>
          <p:cNvPr id="9" name="TextBox 8">
            <a:extLst>
              <a:ext uri="{FF2B5EF4-FFF2-40B4-BE49-F238E27FC236}">
                <a16:creationId xmlns:a16="http://schemas.microsoft.com/office/drawing/2014/main" id="{AFA99EAF-DAE0-5D7F-C564-8B2A528CE6AA}"/>
              </a:ext>
            </a:extLst>
          </p:cNvPr>
          <p:cNvSpPr txBox="1"/>
          <p:nvPr/>
        </p:nvSpPr>
        <p:spPr>
          <a:xfrm>
            <a:off x="620889" y="1651000"/>
            <a:ext cx="992011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419" sz="2000" b="1">
                <a:latin typeface="Times New Roman"/>
                <a:cs typeface="Calibri"/>
              </a:rPr>
              <a:t>Objetivo General</a:t>
            </a:r>
          </a:p>
          <a:p>
            <a:r>
              <a:rPr lang="es-CO" sz="2000">
                <a:latin typeface="Times New Roman"/>
                <a:cs typeface="Times New Roman"/>
              </a:rPr>
              <a:t>Implementar un software para mejorar la productividad operativa de la asociación de reciclaje orgánico mediante una aplicación web y móvil.</a:t>
            </a:r>
            <a:endParaRPr lang="es-419" sz="2000">
              <a:latin typeface="Times New Roman"/>
              <a:cs typeface="Times New Roman"/>
            </a:endParaRPr>
          </a:p>
        </p:txBody>
      </p:sp>
      <p:sp>
        <p:nvSpPr>
          <p:cNvPr id="10" name="TextBox 9">
            <a:extLst>
              <a:ext uri="{FF2B5EF4-FFF2-40B4-BE49-F238E27FC236}">
                <a16:creationId xmlns:a16="http://schemas.microsoft.com/office/drawing/2014/main" id="{6D1F3D59-F8A1-7CB5-8D92-49C2B4EA8738}"/>
              </a:ext>
            </a:extLst>
          </p:cNvPr>
          <p:cNvSpPr txBox="1"/>
          <p:nvPr/>
        </p:nvSpPr>
        <p:spPr>
          <a:xfrm>
            <a:off x="620888" y="3090332"/>
            <a:ext cx="8613422"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2000" b="1">
                <a:latin typeface="Times New Roman"/>
                <a:cs typeface="Times New Roman"/>
              </a:rPr>
              <a:t>Objetivos Específicos </a:t>
            </a:r>
            <a:endParaRPr lang="en-US" sz="2000" b="1">
              <a:latin typeface="Times New Roman"/>
              <a:cs typeface="Times New Roman"/>
            </a:endParaRPr>
          </a:p>
          <a:p>
            <a:endParaRPr lang="en-US" sz="2000" b="1">
              <a:latin typeface="Times New Roman"/>
              <a:cs typeface="Times New Roman"/>
            </a:endParaRPr>
          </a:p>
          <a:p>
            <a:pPr marL="285750" indent="-285750">
              <a:buFont typeface="Symbol"/>
              <a:buChar char="•"/>
            </a:pPr>
            <a:r>
              <a:rPr lang="es-CO" sz="2000">
                <a:latin typeface="Times New Roman"/>
                <a:cs typeface="Times New Roman"/>
              </a:rPr>
              <a:t>Mejorar la gestión  de datos para los administrativos de AROG</a:t>
            </a:r>
          </a:p>
          <a:p>
            <a:pPr marL="285750" indent="-285750">
              <a:buFont typeface="Symbol"/>
              <a:buChar char="•"/>
            </a:pPr>
            <a:r>
              <a:rPr lang="es-CO" sz="2000">
                <a:latin typeface="Times New Roman"/>
                <a:cs typeface="Times New Roman"/>
              </a:rPr>
              <a:t>Implementar rutas eficientes para los recolectores de residuos orgánicos </a:t>
            </a:r>
            <a:endParaRPr lang="en-US" sz="2000">
              <a:latin typeface="Times New Roman"/>
              <a:cs typeface="Times New Roman"/>
            </a:endParaRPr>
          </a:p>
          <a:p>
            <a:pPr marL="285750" indent="-285750">
              <a:buFont typeface="Symbol"/>
              <a:buChar char="•"/>
            </a:pPr>
            <a:r>
              <a:rPr lang="es-CO" sz="2000">
                <a:latin typeface="Times New Roman"/>
                <a:cs typeface="Times New Roman"/>
              </a:rPr>
              <a:t>Cumplir con el decreto 596 de acuerdo a los procesos de formación de gradualidad mediante el software</a:t>
            </a:r>
          </a:p>
          <a:p>
            <a:endParaRPr lang="en-US" sz="3200">
              <a:cs typeface="Calibri"/>
            </a:endParaRPr>
          </a:p>
        </p:txBody>
      </p:sp>
    </p:spTree>
    <p:extLst>
      <p:ext uri="{BB962C8B-B14F-4D97-AF65-F5344CB8AC3E}">
        <p14:creationId xmlns:p14="http://schemas.microsoft.com/office/powerpoint/2010/main" val="101894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576469" y="454411"/>
            <a:ext cx="10933044"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a:solidFill>
                  <a:schemeClr val="tx1">
                    <a:lumMod val="75000"/>
                    <a:lumOff val="25000"/>
                  </a:schemeClr>
                </a:solidFill>
              </a:rPr>
              <a:t>Proceso</a:t>
            </a:r>
            <a:endParaRPr lang="es-ES" sz="4400" b="1">
              <a:solidFill>
                <a:schemeClr val="tx1">
                  <a:lumMod val="75000"/>
                  <a:lumOff val="25000"/>
                </a:schemeClr>
              </a:solidFill>
              <a:cs typeface="Calibri Light"/>
            </a:endParaRPr>
          </a:p>
        </p:txBody>
      </p:sp>
      <p:cxnSp>
        <p:nvCxnSpPr>
          <p:cNvPr id="4" name="Conector recto 3">
            <a:extLst>
              <a:ext uri="{FF2B5EF4-FFF2-40B4-BE49-F238E27FC236}">
                <a16:creationId xmlns:a16="http://schemas.microsoft.com/office/drawing/2014/main" id="{08B074BB-6665-C5D3-524A-1B5CF84C41F5}"/>
              </a:ext>
            </a:extLst>
          </p:cNvPr>
          <p:cNvCxnSpPr>
            <a:cxnSpLocks/>
          </p:cNvCxnSpPr>
          <p:nvPr/>
        </p:nvCxnSpPr>
        <p:spPr>
          <a:xfrm>
            <a:off x="556590" y="1131009"/>
            <a:ext cx="10588488" cy="0"/>
          </a:xfrm>
          <a:prstGeom prst="line">
            <a:avLst/>
          </a:prstGeom>
          <a:ln w="28575">
            <a:solidFill>
              <a:srgbClr val="38AA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5593055-66E2-E84F-FB82-28C218D9A3E3}"/>
              </a:ext>
            </a:extLst>
          </p:cNvPr>
          <p:cNvSpPr txBox="1"/>
          <p:nvPr/>
        </p:nvSpPr>
        <p:spPr>
          <a:xfrm>
            <a:off x="1862665" y="4247443"/>
            <a:ext cx="4064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419" sz="2400" b="1">
                <a:cs typeface="Calibri"/>
              </a:rPr>
              <a:t>Procesos de economía circular</a:t>
            </a:r>
            <a:endParaRPr lang="es-419" sz="2400" b="1"/>
          </a:p>
        </p:txBody>
      </p:sp>
      <p:pic>
        <p:nvPicPr>
          <p:cNvPr id="10" name="Picture 9">
            <a:extLst>
              <a:ext uri="{FF2B5EF4-FFF2-40B4-BE49-F238E27FC236}">
                <a16:creationId xmlns:a16="http://schemas.microsoft.com/office/drawing/2014/main" id="{214A60AF-CFD6-2410-D64A-8535F7C3EC21}"/>
              </a:ext>
            </a:extLst>
          </p:cNvPr>
          <p:cNvPicPr>
            <a:picLocks noChangeAspect="1"/>
          </p:cNvPicPr>
          <p:nvPr/>
        </p:nvPicPr>
        <p:blipFill>
          <a:blip r:embed="rId2"/>
          <a:stretch>
            <a:fillRect/>
          </a:stretch>
        </p:blipFill>
        <p:spPr>
          <a:xfrm>
            <a:off x="265289" y="1197480"/>
            <a:ext cx="7103533" cy="5422595"/>
          </a:xfrm>
          <a:prstGeom prst="rect">
            <a:avLst/>
          </a:prstGeom>
        </p:spPr>
      </p:pic>
      <p:pic>
        <p:nvPicPr>
          <p:cNvPr id="12" name="Picture 11">
            <a:extLst>
              <a:ext uri="{FF2B5EF4-FFF2-40B4-BE49-F238E27FC236}">
                <a16:creationId xmlns:a16="http://schemas.microsoft.com/office/drawing/2014/main" id="{01CAFC8B-62E2-267A-08B6-5FAC50ADDD6A}"/>
              </a:ext>
            </a:extLst>
          </p:cNvPr>
          <p:cNvPicPr>
            <a:picLocks noChangeAspect="1"/>
          </p:cNvPicPr>
          <p:nvPr/>
        </p:nvPicPr>
        <p:blipFill>
          <a:blip r:embed="rId3"/>
          <a:stretch>
            <a:fillRect/>
          </a:stretch>
        </p:blipFill>
        <p:spPr>
          <a:xfrm>
            <a:off x="7546622" y="3853433"/>
            <a:ext cx="2743200" cy="2580133"/>
          </a:xfrm>
          <a:prstGeom prst="rect">
            <a:avLst/>
          </a:prstGeom>
        </p:spPr>
      </p:pic>
      <p:pic>
        <p:nvPicPr>
          <p:cNvPr id="13" name="Picture 12">
            <a:extLst>
              <a:ext uri="{FF2B5EF4-FFF2-40B4-BE49-F238E27FC236}">
                <a16:creationId xmlns:a16="http://schemas.microsoft.com/office/drawing/2014/main" id="{2A6304C2-A048-B9C2-4A4D-06329FE12EDF}"/>
              </a:ext>
            </a:extLst>
          </p:cNvPr>
          <p:cNvPicPr>
            <a:picLocks noChangeAspect="1"/>
          </p:cNvPicPr>
          <p:nvPr/>
        </p:nvPicPr>
        <p:blipFill>
          <a:blip r:embed="rId4"/>
          <a:stretch>
            <a:fillRect/>
          </a:stretch>
        </p:blipFill>
        <p:spPr>
          <a:xfrm>
            <a:off x="9211734" y="1427284"/>
            <a:ext cx="2743200" cy="2479431"/>
          </a:xfrm>
          <a:prstGeom prst="rect">
            <a:avLst/>
          </a:prstGeom>
        </p:spPr>
      </p:pic>
      <p:sp>
        <p:nvSpPr>
          <p:cNvPr id="14" name="TextBox 13">
            <a:extLst>
              <a:ext uri="{FF2B5EF4-FFF2-40B4-BE49-F238E27FC236}">
                <a16:creationId xmlns:a16="http://schemas.microsoft.com/office/drawing/2014/main" id="{68E219CE-5686-E0DE-52E4-CC81FE9CADDE}"/>
              </a:ext>
            </a:extLst>
          </p:cNvPr>
          <p:cNvSpPr txBox="1"/>
          <p:nvPr/>
        </p:nvSpPr>
        <p:spPr>
          <a:xfrm>
            <a:off x="7676445" y="1721555"/>
            <a:ext cx="29068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419" sz="2000" b="1">
                <a:cs typeface="Calibri"/>
              </a:rPr>
              <a:t>Productos:</a:t>
            </a:r>
          </a:p>
        </p:txBody>
      </p:sp>
    </p:spTree>
    <p:extLst>
      <p:ext uri="{BB962C8B-B14F-4D97-AF65-F5344CB8AC3E}">
        <p14:creationId xmlns:p14="http://schemas.microsoft.com/office/powerpoint/2010/main" val="236441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576469" y="454411"/>
            <a:ext cx="10933044"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400" b="1">
                <a:solidFill>
                  <a:schemeClr val="tx1">
                    <a:lumMod val="75000"/>
                    <a:lumOff val="25000"/>
                  </a:schemeClr>
                </a:solidFill>
              </a:rPr>
              <a:t>Alcance</a:t>
            </a:r>
          </a:p>
        </p:txBody>
      </p:sp>
      <p:sp>
        <p:nvSpPr>
          <p:cNvPr id="5" name="CuadroTexto 4">
            <a:extLst>
              <a:ext uri="{FF2B5EF4-FFF2-40B4-BE49-F238E27FC236}">
                <a16:creationId xmlns:a16="http://schemas.microsoft.com/office/drawing/2014/main" id="{592D1E89-FA48-4BCE-B9DB-7A338362EFE8}"/>
              </a:ext>
            </a:extLst>
          </p:cNvPr>
          <p:cNvSpPr txBox="1"/>
          <p:nvPr/>
        </p:nvSpPr>
        <p:spPr>
          <a:xfrm>
            <a:off x="576469" y="1244212"/>
            <a:ext cx="10933044" cy="707886"/>
          </a:xfrm>
          <a:prstGeom prst="rect">
            <a:avLst/>
          </a:prstGeom>
          <a:noFill/>
        </p:spPr>
        <p:txBody>
          <a:bodyPr wrap="square" lIns="91440" tIns="45720" rIns="91440" bIns="45720" rtlCol="0" anchor="t">
            <a:spAutoFit/>
          </a:bodyPr>
          <a:lstStyle/>
          <a:p>
            <a:pPr algn="just"/>
            <a:endParaRPr lang="es-ES" sz="2000" b="0">
              <a:solidFill>
                <a:srgbClr val="000000"/>
              </a:solidFill>
              <a:effectLst/>
              <a:cs typeface="Calibri"/>
            </a:endParaRPr>
          </a:p>
          <a:p>
            <a:pPr algn="just"/>
            <a:endParaRPr lang="es-ES" sz="2000" b="0">
              <a:solidFill>
                <a:srgbClr val="000000"/>
              </a:solidFill>
              <a:effectLst/>
            </a:endParaRPr>
          </a:p>
        </p:txBody>
      </p:sp>
      <p:cxnSp>
        <p:nvCxnSpPr>
          <p:cNvPr id="4" name="Conector recto 3">
            <a:extLst>
              <a:ext uri="{FF2B5EF4-FFF2-40B4-BE49-F238E27FC236}">
                <a16:creationId xmlns:a16="http://schemas.microsoft.com/office/drawing/2014/main" id="{08B074BB-6665-C5D3-524A-1B5CF84C41F5}"/>
              </a:ext>
            </a:extLst>
          </p:cNvPr>
          <p:cNvCxnSpPr>
            <a:cxnSpLocks/>
          </p:cNvCxnSpPr>
          <p:nvPr/>
        </p:nvCxnSpPr>
        <p:spPr>
          <a:xfrm>
            <a:off x="556590" y="1131009"/>
            <a:ext cx="10588488" cy="0"/>
          </a:xfrm>
          <a:prstGeom prst="line">
            <a:avLst/>
          </a:prstGeom>
          <a:ln w="28575">
            <a:solidFill>
              <a:srgbClr val="38AA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905D0F2-7A90-EA5A-79C7-38D2609F6958}"/>
              </a:ext>
            </a:extLst>
          </p:cNvPr>
          <p:cNvPicPr>
            <a:picLocks noChangeAspect="1"/>
          </p:cNvPicPr>
          <p:nvPr/>
        </p:nvPicPr>
        <p:blipFill rotWithShape="1">
          <a:blip r:embed="rId2"/>
          <a:srcRect b="15753"/>
          <a:stretch/>
        </p:blipFill>
        <p:spPr>
          <a:xfrm>
            <a:off x="7697914" y="3635828"/>
            <a:ext cx="3970866" cy="2509401"/>
          </a:xfrm>
          <a:prstGeom prst="rect">
            <a:avLst/>
          </a:prstGeom>
        </p:spPr>
      </p:pic>
      <p:sp>
        <p:nvSpPr>
          <p:cNvPr id="9" name="TextBox 8">
            <a:extLst>
              <a:ext uri="{FF2B5EF4-FFF2-40B4-BE49-F238E27FC236}">
                <a16:creationId xmlns:a16="http://schemas.microsoft.com/office/drawing/2014/main" id="{11DECD92-06F9-B6C1-A23D-6D99B3689172}"/>
              </a:ext>
            </a:extLst>
          </p:cNvPr>
          <p:cNvSpPr txBox="1"/>
          <p:nvPr/>
        </p:nvSpPr>
        <p:spPr>
          <a:xfrm>
            <a:off x="550332" y="1382888"/>
            <a:ext cx="1051277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419" sz="2400">
                <a:latin typeface="Times New Roman"/>
                <a:cs typeface="Times New Roman"/>
              </a:rPr>
              <a:t>Proyectar un software integral en la ciudad de Popayán diseñado para mejorar la eficiencia de las operaciones en la asociación de residuos orgánicos. De forma que, el software reduzca la carga administrativa y manual. El desarrollo e implementación del software se realizará por el grupo N°1 pertenecientes al programa ADSO, con </a:t>
            </a:r>
            <a:r>
              <a:rPr lang="es-419" sz="2400" err="1">
                <a:latin typeface="Times New Roman"/>
                <a:cs typeface="Times New Roman"/>
              </a:rPr>
              <a:t>N°</a:t>
            </a:r>
            <a:r>
              <a:rPr lang="es-419" sz="2400">
                <a:latin typeface="Times New Roman"/>
                <a:cs typeface="Times New Roman"/>
              </a:rPr>
              <a:t> de ficha; 2770242 del SENA </a:t>
            </a:r>
            <a:endParaRPr lang="en-US">
              <a:latin typeface="Times New Roman"/>
              <a:cs typeface="Times New Roman"/>
            </a:endParaRPr>
          </a:p>
        </p:txBody>
      </p:sp>
      <p:pic>
        <p:nvPicPr>
          <p:cNvPr id="11" name="Picture 10">
            <a:extLst>
              <a:ext uri="{FF2B5EF4-FFF2-40B4-BE49-F238E27FC236}">
                <a16:creationId xmlns:a16="http://schemas.microsoft.com/office/drawing/2014/main" id="{F3B0CEBC-CE26-E6B6-2C44-3E9A53EB577E}"/>
              </a:ext>
            </a:extLst>
          </p:cNvPr>
          <p:cNvPicPr>
            <a:picLocks noChangeAspect="1"/>
          </p:cNvPicPr>
          <p:nvPr/>
        </p:nvPicPr>
        <p:blipFill rotWithShape="1">
          <a:blip r:embed="rId3"/>
          <a:srcRect l="2353" t="5660" r="4706" b="5031"/>
          <a:stretch/>
        </p:blipFill>
        <p:spPr>
          <a:xfrm>
            <a:off x="646289" y="3529760"/>
            <a:ext cx="4140777" cy="2986578"/>
          </a:xfrm>
          <a:prstGeom prst="rect">
            <a:avLst/>
          </a:prstGeom>
        </p:spPr>
      </p:pic>
      <p:pic>
        <p:nvPicPr>
          <p:cNvPr id="13" name="Picture 12">
            <a:extLst>
              <a:ext uri="{FF2B5EF4-FFF2-40B4-BE49-F238E27FC236}">
                <a16:creationId xmlns:a16="http://schemas.microsoft.com/office/drawing/2014/main" id="{7FCCC46A-F069-E198-F090-0CB68B55DDF8}"/>
              </a:ext>
            </a:extLst>
          </p:cNvPr>
          <p:cNvPicPr>
            <a:picLocks noChangeAspect="1"/>
          </p:cNvPicPr>
          <p:nvPr/>
        </p:nvPicPr>
        <p:blipFill>
          <a:blip r:embed="rId4"/>
          <a:stretch>
            <a:fillRect/>
          </a:stretch>
        </p:blipFill>
        <p:spPr>
          <a:xfrm>
            <a:off x="3228622" y="4300017"/>
            <a:ext cx="908758" cy="812081"/>
          </a:xfrm>
          <a:prstGeom prst="rect">
            <a:avLst/>
          </a:prstGeom>
        </p:spPr>
      </p:pic>
      <p:pic>
        <p:nvPicPr>
          <p:cNvPr id="14" name="Picture 13">
            <a:extLst>
              <a:ext uri="{FF2B5EF4-FFF2-40B4-BE49-F238E27FC236}">
                <a16:creationId xmlns:a16="http://schemas.microsoft.com/office/drawing/2014/main" id="{BAAFE965-7AB1-DA02-1165-268AB61A4B07}"/>
              </a:ext>
            </a:extLst>
          </p:cNvPr>
          <p:cNvPicPr>
            <a:picLocks noChangeAspect="1"/>
          </p:cNvPicPr>
          <p:nvPr/>
        </p:nvPicPr>
        <p:blipFill>
          <a:blip r:embed="rId5"/>
          <a:stretch>
            <a:fillRect/>
          </a:stretch>
        </p:blipFill>
        <p:spPr>
          <a:xfrm>
            <a:off x="4980869" y="3434997"/>
            <a:ext cx="2329038" cy="3078338"/>
          </a:xfrm>
          <a:prstGeom prst="rect">
            <a:avLst/>
          </a:prstGeom>
        </p:spPr>
      </p:pic>
    </p:spTree>
    <p:extLst>
      <p:ext uri="{BB962C8B-B14F-4D97-AF65-F5344CB8AC3E}">
        <p14:creationId xmlns:p14="http://schemas.microsoft.com/office/powerpoint/2010/main" val="392142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576469" y="454411"/>
            <a:ext cx="10933044"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400" b="1">
                <a:solidFill>
                  <a:schemeClr val="tx1">
                    <a:lumMod val="75000"/>
                    <a:lumOff val="25000"/>
                  </a:schemeClr>
                </a:solidFill>
              </a:rPr>
              <a:t>Impacto</a:t>
            </a:r>
          </a:p>
        </p:txBody>
      </p:sp>
      <p:cxnSp>
        <p:nvCxnSpPr>
          <p:cNvPr id="4" name="Conector recto 3">
            <a:extLst>
              <a:ext uri="{FF2B5EF4-FFF2-40B4-BE49-F238E27FC236}">
                <a16:creationId xmlns:a16="http://schemas.microsoft.com/office/drawing/2014/main" id="{08B074BB-6665-C5D3-524A-1B5CF84C41F5}"/>
              </a:ext>
            </a:extLst>
          </p:cNvPr>
          <p:cNvCxnSpPr>
            <a:cxnSpLocks/>
          </p:cNvCxnSpPr>
          <p:nvPr/>
        </p:nvCxnSpPr>
        <p:spPr>
          <a:xfrm>
            <a:off x="556590" y="1131009"/>
            <a:ext cx="10588488" cy="0"/>
          </a:xfrm>
          <a:prstGeom prst="line">
            <a:avLst/>
          </a:prstGeom>
          <a:ln w="28575">
            <a:solidFill>
              <a:srgbClr val="38AA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24AC8E5-CB80-5FD0-BF9C-AA2EA426C972}"/>
              </a:ext>
            </a:extLst>
          </p:cNvPr>
          <p:cNvPicPr>
            <a:picLocks noChangeAspect="1"/>
          </p:cNvPicPr>
          <p:nvPr/>
        </p:nvPicPr>
        <p:blipFill>
          <a:blip r:embed="rId2"/>
          <a:stretch>
            <a:fillRect/>
          </a:stretch>
        </p:blipFill>
        <p:spPr>
          <a:xfrm>
            <a:off x="5748337" y="1327149"/>
            <a:ext cx="2219325" cy="2171700"/>
          </a:xfrm>
          <a:prstGeom prst="rect">
            <a:avLst/>
          </a:prstGeom>
        </p:spPr>
      </p:pic>
      <p:pic>
        <p:nvPicPr>
          <p:cNvPr id="8" name="Picture 7">
            <a:extLst>
              <a:ext uri="{FF2B5EF4-FFF2-40B4-BE49-F238E27FC236}">
                <a16:creationId xmlns:a16="http://schemas.microsoft.com/office/drawing/2014/main" id="{3D9D9C50-32C0-4947-8C82-B5DC86162597}"/>
              </a:ext>
            </a:extLst>
          </p:cNvPr>
          <p:cNvPicPr>
            <a:picLocks noChangeAspect="1"/>
          </p:cNvPicPr>
          <p:nvPr/>
        </p:nvPicPr>
        <p:blipFill>
          <a:blip r:embed="rId3"/>
          <a:stretch>
            <a:fillRect/>
          </a:stretch>
        </p:blipFill>
        <p:spPr>
          <a:xfrm>
            <a:off x="2672669" y="1450976"/>
            <a:ext cx="2238375" cy="1924050"/>
          </a:xfrm>
          <a:prstGeom prst="rect">
            <a:avLst/>
          </a:prstGeom>
        </p:spPr>
      </p:pic>
      <p:pic>
        <p:nvPicPr>
          <p:cNvPr id="9" name="Picture 8">
            <a:extLst>
              <a:ext uri="{FF2B5EF4-FFF2-40B4-BE49-F238E27FC236}">
                <a16:creationId xmlns:a16="http://schemas.microsoft.com/office/drawing/2014/main" id="{7DC3158D-294F-CBB4-1ED3-3D79CF2D3B41}"/>
              </a:ext>
            </a:extLst>
          </p:cNvPr>
          <p:cNvPicPr>
            <a:picLocks noChangeAspect="1"/>
          </p:cNvPicPr>
          <p:nvPr/>
        </p:nvPicPr>
        <p:blipFill>
          <a:blip r:embed="rId4"/>
          <a:stretch>
            <a:fillRect/>
          </a:stretch>
        </p:blipFill>
        <p:spPr>
          <a:xfrm>
            <a:off x="8225971" y="1351916"/>
            <a:ext cx="2743200" cy="1577883"/>
          </a:xfrm>
          <a:prstGeom prst="rect">
            <a:avLst/>
          </a:prstGeom>
        </p:spPr>
      </p:pic>
      <p:pic>
        <p:nvPicPr>
          <p:cNvPr id="5" name="Picture 4">
            <a:extLst>
              <a:ext uri="{FF2B5EF4-FFF2-40B4-BE49-F238E27FC236}">
                <a16:creationId xmlns:a16="http://schemas.microsoft.com/office/drawing/2014/main" id="{21A6A4F1-8A24-2E24-60EC-BE424C07164B}"/>
              </a:ext>
            </a:extLst>
          </p:cNvPr>
          <p:cNvPicPr>
            <a:picLocks noChangeAspect="1"/>
          </p:cNvPicPr>
          <p:nvPr/>
        </p:nvPicPr>
        <p:blipFill>
          <a:blip r:embed="rId5"/>
          <a:stretch>
            <a:fillRect/>
          </a:stretch>
        </p:blipFill>
        <p:spPr>
          <a:xfrm>
            <a:off x="406400" y="3655408"/>
            <a:ext cx="5401128" cy="3112254"/>
          </a:xfrm>
          <a:prstGeom prst="rect">
            <a:avLst/>
          </a:prstGeom>
        </p:spPr>
      </p:pic>
      <p:pic>
        <p:nvPicPr>
          <p:cNvPr id="10" name="Picture 9">
            <a:extLst>
              <a:ext uri="{FF2B5EF4-FFF2-40B4-BE49-F238E27FC236}">
                <a16:creationId xmlns:a16="http://schemas.microsoft.com/office/drawing/2014/main" id="{688B1BA2-37DB-FFC5-C831-2B6BA9326700}"/>
              </a:ext>
            </a:extLst>
          </p:cNvPr>
          <p:cNvPicPr>
            <a:picLocks noChangeAspect="1"/>
          </p:cNvPicPr>
          <p:nvPr/>
        </p:nvPicPr>
        <p:blipFill>
          <a:blip r:embed="rId6"/>
          <a:stretch>
            <a:fillRect/>
          </a:stretch>
        </p:blipFill>
        <p:spPr>
          <a:xfrm>
            <a:off x="455386" y="1348921"/>
            <a:ext cx="1964872" cy="2137230"/>
          </a:xfrm>
          <a:prstGeom prst="rect">
            <a:avLst/>
          </a:prstGeom>
        </p:spPr>
      </p:pic>
      <p:pic>
        <p:nvPicPr>
          <p:cNvPr id="11" name="Picture 10">
            <a:extLst>
              <a:ext uri="{FF2B5EF4-FFF2-40B4-BE49-F238E27FC236}">
                <a16:creationId xmlns:a16="http://schemas.microsoft.com/office/drawing/2014/main" id="{F94927DF-C444-897B-AD9A-88B02D46BEBC}"/>
              </a:ext>
            </a:extLst>
          </p:cNvPr>
          <p:cNvPicPr>
            <a:picLocks noChangeAspect="1"/>
          </p:cNvPicPr>
          <p:nvPr/>
        </p:nvPicPr>
        <p:blipFill>
          <a:blip r:embed="rId7"/>
          <a:stretch>
            <a:fillRect/>
          </a:stretch>
        </p:blipFill>
        <p:spPr>
          <a:xfrm>
            <a:off x="8791422" y="3149600"/>
            <a:ext cx="3023507" cy="2853872"/>
          </a:xfrm>
          <a:prstGeom prst="rect">
            <a:avLst/>
          </a:prstGeom>
        </p:spPr>
      </p:pic>
      <p:pic>
        <p:nvPicPr>
          <p:cNvPr id="12" name="Picture 11">
            <a:extLst>
              <a:ext uri="{FF2B5EF4-FFF2-40B4-BE49-F238E27FC236}">
                <a16:creationId xmlns:a16="http://schemas.microsoft.com/office/drawing/2014/main" id="{82418A4A-F20E-43DD-4CD8-12CF11BF0A55}"/>
              </a:ext>
            </a:extLst>
          </p:cNvPr>
          <p:cNvPicPr>
            <a:picLocks noChangeAspect="1"/>
          </p:cNvPicPr>
          <p:nvPr/>
        </p:nvPicPr>
        <p:blipFill>
          <a:blip r:embed="rId8"/>
          <a:stretch>
            <a:fillRect/>
          </a:stretch>
        </p:blipFill>
        <p:spPr>
          <a:xfrm>
            <a:off x="5937983" y="3652658"/>
            <a:ext cx="2550003" cy="2435343"/>
          </a:xfrm>
          <a:prstGeom prst="rect">
            <a:avLst/>
          </a:prstGeom>
        </p:spPr>
      </p:pic>
    </p:spTree>
    <p:extLst>
      <p:ext uri="{BB962C8B-B14F-4D97-AF65-F5344CB8AC3E}">
        <p14:creationId xmlns:p14="http://schemas.microsoft.com/office/powerpoint/2010/main" val="3803460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576469" y="454411"/>
            <a:ext cx="10933044"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solidFill>
                  <a:schemeClr val="tx1">
                    <a:lumMod val="95000"/>
                    <a:lumOff val="5000"/>
                  </a:schemeClr>
                </a:solidFill>
                <a:latin typeface="Work Sans Medium" pitchFamily="2" charset="77"/>
              </a:rPr>
              <a:t>Conclusiones</a:t>
            </a:r>
            <a:endParaRPr lang="es-CO">
              <a:solidFill>
                <a:schemeClr val="tx1">
                  <a:lumMod val="95000"/>
                  <a:lumOff val="5000"/>
                </a:schemeClr>
              </a:solidFill>
              <a:latin typeface="Work Sans Medium" pitchFamily="2" charset="77"/>
            </a:endParaRPr>
          </a:p>
        </p:txBody>
      </p:sp>
      <p:sp>
        <p:nvSpPr>
          <p:cNvPr id="5" name="CuadroTexto 4">
            <a:extLst>
              <a:ext uri="{FF2B5EF4-FFF2-40B4-BE49-F238E27FC236}">
                <a16:creationId xmlns:a16="http://schemas.microsoft.com/office/drawing/2014/main" id="{592D1E89-FA48-4BCE-B9DB-7A338362EFE8}"/>
              </a:ext>
            </a:extLst>
          </p:cNvPr>
          <p:cNvSpPr txBox="1"/>
          <p:nvPr/>
        </p:nvSpPr>
        <p:spPr>
          <a:xfrm>
            <a:off x="977522" y="1710476"/>
            <a:ext cx="9618651" cy="3785652"/>
          </a:xfrm>
          <a:prstGeom prst="rect">
            <a:avLst/>
          </a:prstGeom>
          <a:noFill/>
        </p:spPr>
        <p:txBody>
          <a:bodyPr wrap="square" lIns="91440" tIns="45720" rIns="91440" bIns="45720" rtlCol="0" anchor="t">
            <a:spAutoFit/>
          </a:bodyPr>
          <a:lstStyle/>
          <a:p>
            <a:pPr marL="342900" indent="-342900" algn="just">
              <a:buFont typeface="Arial"/>
              <a:buChar char="•"/>
            </a:pPr>
            <a:r>
              <a:rPr lang="es-ES" sz="2400">
                <a:solidFill>
                  <a:srgbClr val="000000"/>
                </a:solidFill>
                <a:ea typeface="+mn-lt"/>
                <a:cs typeface="+mn-lt"/>
              </a:rPr>
              <a:t>En conclusión, el proyecto se propone crear una aplicación móvil y web que aborda de manera integral la gestión de rutas de reciclaje orgánico. </a:t>
            </a:r>
            <a:endParaRPr lang="en-US" sz="2400">
              <a:solidFill>
                <a:srgbClr val="000000"/>
              </a:solidFill>
              <a:ea typeface="+mn-lt"/>
              <a:cs typeface="+mn-lt"/>
            </a:endParaRPr>
          </a:p>
          <a:p>
            <a:pPr algn="just"/>
            <a:endParaRPr lang="es-ES" sz="2400">
              <a:solidFill>
                <a:srgbClr val="000000"/>
              </a:solidFill>
              <a:ea typeface="+mn-lt"/>
              <a:cs typeface="+mn-lt"/>
            </a:endParaRPr>
          </a:p>
          <a:p>
            <a:pPr marL="342900" indent="-342900" algn="just">
              <a:buFont typeface="Arial"/>
              <a:buChar char="•"/>
            </a:pPr>
            <a:r>
              <a:rPr lang="es-ES" sz="2400">
                <a:solidFill>
                  <a:srgbClr val="000000"/>
                </a:solidFill>
                <a:ea typeface="+mn-lt"/>
                <a:cs typeface="+mn-lt"/>
              </a:rPr>
              <a:t>Esta iniciativa combina eficazmente la planificación de rutas, la recopilación de datos geográficos, el análisis estadístico y la seguridad de datos. </a:t>
            </a:r>
            <a:endParaRPr lang="en-US" sz="2400">
              <a:solidFill>
                <a:srgbClr val="000000"/>
              </a:solidFill>
              <a:ea typeface="+mn-lt"/>
              <a:cs typeface="+mn-lt"/>
            </a:endParaRPr>
          </a:p>
          <a:p>
            <a:pPr algn="just"/>
            <a:endParaRPr lang="es-ES" sz="2400">
              <a:solidFill>
                <a:srgbClr val="000000"/>
              </a:solidFill>
              <a:ea typeface="+mn-lt"/>
              <a:cs typeface="+mn-lt"/>
            </a:endParaRPr>
          </a:p>
          <a:p>
            <a:pPr marL="342900" indent="-342900" algn="just">
              <a:buFont typeface="Arial"/>
              <a:buChar char="•"/>
            </a:pPr>
            <a:r>
              <a:rPr lang="es-ES" sz="2400">
                <a:solidFill>
                  <a:srgbClr val="000000"/>
                </a:solidFill>
                <a:ea typeface="+mn-lt"/>
                <a:cs typeface="+mn-lt"/>
              </a:rPr>
              <a:t>El resultado esperado es un proceso de reciclaje más sostenible y transparente, que brinda beneficios tanto para la eficiencia operativa como administrativa.</a:t>
            </a:r>
            <a:endParaRPr lang="en-US" sz="2400">
              <a:cs typeface="Calibri"/>
            </a:endParaRPr>
          </a:p>
        </p:txBody>
      </p:sp>
      <p:cxnSp>
        <p:nvCxnSpPr>
          <p:cNvPr id="4" name="Conector recto 3">
            <a:extLst>
              <a:ext uri="{FF2B5EF4-FFF2-40B4-BE49-F238E27FC236}">
                <a16:creationId xmlns:a16="http://schemas.microsoft.com/office/drawing/2014/main" id="{08B074BB-6665-C5D3-524A-1B5CF84C41F5}"/>
              </a:ext>
            </a:extLst>
          </p:cNvPr>
          <p:cNvCxnSpPr>
            <a:cxnSpLocks/>
          </p:cNvCxnSpPr>
          <p:nvPr/>
        </p:nvCxnSpPr>
        <p:spPr>
          <a:xfrm>
            <a:off x="556590" y="1131009"/>
            <a:ext cx="10588488" cy="0"/>
          </a:xfrm>
          <a:prstGeom prst="line">
            <a:avLst/>
          </a:prstGeom>
          <a:ln w="28575">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8039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1</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revision>8</cp:revision>
  <dcterms:created xsi:type="dcterms:W3CDTF">2020-10-01T23:51:28Z</dcterms:created>
  <dcterms:modified xsi:type="dcterms:W3CDTF">2025-02-19T05:18:16Z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